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63" r:id="rId3"/>
    <p:sldId id="257" r:id="rId4"/>
    <p:sldId id="258" r:id="rId5"/>
    <p:sldId id="259" r:id="rId6"/>
    <p:sldId id="275" r:id="rId7"/>
    <p:sldId id="274" r:id="rId8"/>
    <p:sldId id="272"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38" autoAdjust="0"/>
    <p:restoredTop sz="91244" autoAdjust="0"/>
  </p:normalViewPr>
  <p:slideViewPr>
    <p:cSldViewPr>
      <p:cViewPr varScale="1">
        <p:scale>
          <a:sx n="93" d="100"/>
          <a:sy n="93" d="100"/>
        </p:scale>
        <p:origin x="102"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589301-CCB1-496D-8B7D-CBFB2F06C4C5}" type="datetimeFigureOut">
              <a:rPr lang="es-MX" smtClean="0"/>
              <a:t>29/10/2015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98375-974A-4042-B211-FE3EB0BB977D}" type="slidenum">
              <a:rPr lang="es-MX" smtClean="0"/>
              <a:t>‹Nº›</a:t>
            </a:fld>
            <a:endParaRPr lang="es-MX"/>
          </a:p>
        </p:txBody>
      </p:sp>
    </p:spTree>
    <p:extLst>
      <p:ext uri="{BB962C8B-B14F-4D97-AF65-F5344CB8AC3E}">
        <p14:creationId xmlns:p14="http://schemas.microsoft.com/office/powerpoint/2010/main" val="1074563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E4E98375-974A-4042-B211-FE3EB0BB977D}" type="slidenum">
              <a:rPr lang="es-MX" smtClean="0"/>
              <a:t>2</a:t>
            </a:fld>
            <a:endParaRPr lang="es-MX"/>
          </a:p>
        </p:txBody>
      </p:sp>
    </p:spTree>
    <p:extLst>
      <p:ext uri="{BB962C8B-B14F-4D97-AF65-F5344CB8AC3E}">
        <p14:creationId xmlns:p14="http://schemas.microsoft.com/office/powerpoint/2010/main" val="3932551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08543"/>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smtClean="0">
                <a:solidFill>
                  <a:prstClr val="black"/>
                </a:solidFill>
                <a:latin typeface="Arial" pitchFamily="34" charset="0"/>
                <a:cs typeface="Arial" pitchFamily="34" charset="0"/>
              </a:rPr>
              <a:t>JUICIOS EN REBELDIA.</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Ma. Del Carmen Ramos Castañon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 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620688"/>
            <a:ext cx="8352679" cy="4739759"/>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400" b="1" dirty="0" smtClean="0">
                <a:latin typeface="Arial" pitchFamily="34" charset="0"/>
                <a:cs typeface="Arial" pitchFamily="34" charset="0"/>
              </a:rPr>
              <a:t>JUICIOS EN REBELDIA.</a:t>
            </a:r>
            <a:endParaRPr lang="es-MX" sz="2400" b="1" dirty="0" smtClean="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marL="342900" indent="-342900" algn="just">
              <a:lnSpc>
                <a:spcPct val="150000"/>
              </a:lnSpc>
              <a:buFont typeface="Arial" pitchFamily="34" charset="0"/>
              <a:buChar char="•"/>
            </a:pPr>
            <a:r>
              <a:rPr lang="es-MX" sz="1600" b="1" dirty="0" smtClean="0">
                <a:latin typeface="Arial" pitchFamily="34" charset="0"/>
                <a:cs typeface="Arial" pitchFamily="34" charset="0"/>
              </a:rPr>
              <a:t>los juicios en rebeldía son de dos clases: estando presente el rebelde y estando ausente el rebelde y su finalidad es solicitar al juez que la parte contraria tenga por perdido el derecho que debió ejercitar dentro del plazo concedido para ello y declarado rebelde.</a:t>
            </a:r>
          </a:p>
          <a:p>
            <a:pPr marL="342900" indent="-342900" algn="just">
              <a:lnSpc>
                <a:spcPct val="150000"/>
              </a:lnSpc>
              <a:buFont typeface="Arial" pitchFamily="34" charset="0"/>
              <a:buChar char="•"/>
            </a:pPr>
            <a:r>
              <a:rPr lang="en-US" sz="1600" b="1" dirty="0" smtClean="0">
                <a:latin typeface="Arial" pitchFamily="34" charset="0"/>
                <a:cs typeface="Arial" pitchFamily="34" charset="0"/>
              </a:rPr>
              <a:t>trials </a:t>
            </a:r>
            <a:r>
              <a:rPr lang="en-US" sz="1600" b="1" dirty="0">
                <a:latin typeface="Arial" pitchFamily="34" charset="0"/>
                <a:cs typeface="Arial" pitchFamily="34" charset="0"/>
              </a:rPr>
              <a:t>in absentia are of two types: the rebel and the rebel who is present and aims to ask the judge to the opposing party has the right to resign due within the period granted to him and declared in contempt of absence.</a:t>
            </a:r>
          </a:p>
          <a:p>
            <a:pPr marL="342900" indent="-342900" algn="just">
              <a:lnSpc>
                <a:spcPct val="150000"/>
              </a:lnSpc>
              <a:buFont typeface="Arial" pitchFamily="34" charset="0"/>
              <a:buChar char="•"/>
            </a:pPr>
            <a:r>
              <a:rPr lang="es-MX" sz="2000" b="1" dirty="0" smtClean="0">
                <a:latin typeface="Arial" pitchFamily="34" charset="0"/>
                <a:cs typeface="Arial" pitchFamily="34" charset="0"/>
              </a:rPr>
              <a:t>Palabras </a:t>
            </a:r>
            <a:r>
              <a:rPr lang="es-MX" sz="2000" b="1" dirty="0">
                <a:latin typeface="Arial" pitchFamily="34" charset="0"/>
                <a:cs typeface="Arial" pitchFamily="34" charset="0"/>
              </a:rPr>
              <a:t>clave: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a:t>
            </a:r>
          </a:p>
          <a:p>
            <a:pPr marL="342900" indent="-342900" algn="just">
              <a:lnSpc>
                <a:spcPct val="150000"/>
              </a:lnSpc>
              <a:buFont typeface="Arial" pitchFamily="34" charset="0"/>
              <a:buChar char="•"/>
            </a:pPr>
            <a:r>
              <a:rPr lang="es-MX" sz="1600" b="1" dirty="0">
                <a:latin typeface="Arial" pitchFamily="34" charset="0"/>
                <a:cs typeface="Arial" pitchFamily="34" charset="0"/>
              </a:rPr>
              <a:t>juicios en rebeldía, presente el rebelde y ausente el rebelde.</a:t>
            </a:r>
          </a:p>
          <a:p>
            <a:pPr marL="342900" lvl="0" indent="-342900" algn="just">
              <a:lnSpc>
                <a:spcPct val="150000"/>
              </a:lnSpc>
              <a:buFont typeface="Arial" pitchFamily="34" charset="0"/>
              <a:buChar char="•"/>
            </a:pPr>
            <a:r>
              <a:rPr lang="en-US" sz="1600" b="1" dirty="0" smtClean="0">
                <a:solidFill>
                  <a:prstClr val="black"/>
                </a:solidFill>
                <a:latin typeface="Arial" pitchFamily="34" charset="0"/>
                <a:cs typeface="Arial" pitchFamily="34" charset="0"/>
              </a:rPr>
              <a:t>trials </a:t>
            </a:r>
            <a:r>
              <a:rPr lang="en-US" sz="1600" b="1" dirty="0">
                <a:solidFill>
                  <a:prstClr val="black"/>
                </a:solidFill>
                <a:latin typeface="Arial" pitchFamily="34" charset="0"/>
                <a:cs typeface="Arial" pitchFamily="34" charset="0"/>
              </a:rPr>
              <a:t>in absentia , present and absent Rebel </a:t>
            </a:r>
            <a:r>
              <a:rPr lang="en-US" sz="1600" b="1" dirty="0" err="1">
                <a:solidFill>
                  <a:prstClr val="black"/>
                </a:solidFill>
                <a:latin typeface="Arial" pitchFamily="34" charset="0"/>
                <a:cs typeface="Arial" pitchFamily="34" charset="0"/>
              </a:rPr>
              <a:t>Rebel</a:t>
            </a:r>
            <a:r>
              <a:rPr lang="en-US" sz="1600" b="1" dirty="0">
                <a:solidFill>
                  <a:prstClr val="black"/>
                </a:solidFill>
                <a:latin typeface="Arial" pitchFamily="34" charset="0"/>
                <a:cs typeface="Arial" pitchFamily="34" charset="0"/>
              </a:rPr>
              <a:t> .</a:t>
            </a:r>
            <a:endParaRPr lang="es-MX" sz="1600" b="1"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99592" y="692696"/>
            <a:ext cx="7632848" cy="3847207"/>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r>
              <a:rPr lang="es-MX" sz="2400" dirty="0">
                <a:latin typeface="Arial" pitchFamily="34" charset="0"/>
                <a:cs typeface="Arial" pitchFamily="34" charset="0"/>
              </a:rPr>
              <a:t>Al finalizar el curso alumno  elaborara escritos analizando supuestos jurídicos, comparando y  aplicando los conocimientos equilibrados entre la teoría y la practica en materia civil y familiar, preparándolos para que adquieran habilidades y destrezas en el ejercicio habitual de su profesión, logrando adentrarse en la mecánica de los problemas de la vida real y conociendo cual es el modo de afrontarlos distinguiendo que normas se aplicaran al caso concreto.</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3724096"/>
          </a:xfrm>
          <a:prstGeom prst="rect">
            <a:avLst/>
          </a:prstGeom>
          <a:noFill/>
        </p:spPr>
        <p:txBody>
          <a:bodyPr wrap="square" rtlCol="0">
            <a:spAutoFit/>
          </a:bodyPr>
          <a:lstStyle/>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Nombre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800" b="1" dirty="0" smtClean="0"/>
              <a:t>JUICIOS EN REBELDIA.</a:t>
            </a:r>
            <a:endParaRPr lang="es-MX" sz="2800" dirty="0"/>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a:t>
            </a:r>
          </a:p>
          <a:p>
            <a:pPr algn="ctr"/>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000" b="1" dirty="0">
                <a:latin typeface="Arial" pitchFamily="34" charset="0"/>
                <a:cs typeface="Arial" pitchFamily="34" charset="0"/>
              </a:rPr>
              <a:t>El alumno identificara los tipos de juicios en rebeldía, y el procedimiento que se sigue para cada juicio en particular</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2677656"/>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JUICIOS EN REBELDIA.</a:t>
            </a:r>
            <a:endParaRPr lang="es-MX" sz="24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smtClean="0">
                <a:latin typeface="Arial" pitchFamily="34" charset="0"/>
                <a:cs typeface="Arial" pitchFamily="34" charset="0"/>
              </a:rPr>
              <a:t>Después de haber visto teóricamente el alumno  en esta materia y en este tema en especifico elabora un escrito de rebeldía de acuerdo al supuesto planteado en clase.</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3908762"/>
          </a:xfrm>
          <a:prstGeom prst="rect">
            <a:avLst/>
          </a:prstGeom>
          <a:noFill/>
        </p:spPr>
        <p:txBody>
          <a:bodyPr wrap="square" rtlCol="0">
            <a:spAutoFit/>
          </a:bodyPr>
          <a:lstStyle/>
          <a:p>
            <a:endParaRPr lang="es-MX" sz="2800" b="1" dirty="0" smtClean="0">
              <a:solidFill>
                <a:prstClr val="black"/>
              </a:solidFill>
              <a:latin typeface="Arial" pitchFamily="34" charset="0"/>
              <a:cs typeface="Arial" pitchFamily="34" charset="0"/>
            </a:endParaRPr>
          </a:p>
          <a:p>
            <a:r>
              <a:rPr lang="es-MX" sz="2800" b="1" dirty="0" smtClean="0">
                <a:solidFill>
                  <a:prstClr val="black"/>
                </a:solidFill>
                <a:latin typeface="Arial" pitchFamily="34" charset="0"/>
                <a:cs typeface="Arial" pitchFamily="34" charset="0"/>
              </a:rPr>
              <a:t>Supuesto:</a:t>
            </a:r>
          </a:p>
          <a:p>
            <a:pPr algn="just"/>
            <a:r>
              <a:rPr lang="es-MX" sz="2400" b="1" dirty="0" smtClean="0">
                <a:solidFill>
                  <a:prstClr val="black"/>
                </a:solidFill>
                <a:latin typeface="Arial" pitchFamily="34" charset="0"/>
                <a:cs typeface="Arial" pitchFamily="34" charset="0"/>
              </a:rPr>
              <a:t>Ana Ramos Hernández demanda a Luis Flores López la acción reivindicatoria, quien fue emplazado conforme a la ley, sin embargo no dio contestación a la demanda dentro del plazo establecido para ello.</a:t>
            </a:r>
          </a:p>
          <a:p>
            <a:pPr algn="just"/>
            <a:r>
              <a:rPr lang="es-MX" sz="2400" b="1" dirty="0" smtClean="0">
                <a:solidFill>
                  <a:prstClr val="black"/>
                </a:solidFill>
                <a:latin typeface="Arial" pitchFamily="34" charset="0"/>
                <a:cs typeface="Arial" pitchFamily="34" charset="0"/>
              </a:rPr>
              <a:t>Si eres el abogado de Ana que harías valer para solicitar que se tenga por perdido su derecho a contestar la demanda.</a:t>
            </a:r>
          </a:p>
          <a:p>
            <a:pPr algn="just"/>
            <a:r>
              <a:rPr lang="es-MX" sz="2400" b="1" dirty="0" smtClean="0">
                <a:solidFill>
                  <a:prstClr val="black"/>
                </a:solidFill>
                <a:latin typeface="Arial" pitchFamily="34" charset="0"/>
                <a:cs typeface="Arial" pitchFamily="34" charset="0"/>
              </a:rPr>
              <a:t>RESPUESTA: ACUSAR LA REBELDIA.</a:t>
            </a:r>
            <a:endParaRPr lang="es-MX" sz="24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513214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nvSpPr>
        <p:spPr>
          <a:xfrm>
            <a:off x="-5334" y="548680"/>
            <a:ext cx="1005840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ctr"/>
            <a:endParaRPr lang="es-MX" b="1" dirty="0">
              <a:solidFill>
                <a:prstClr val="black">
                  <a:lumMod val="85000"/>
                  <a:lumOff val="15000"/>
                </a:prstClr>
              </a:solidFill>
            </a:endParaRPr>
          </a:p>
        </p:txBody>
      </p:sp>
      <p:sp>
        <p:nvSpPr>
          <p:cNvPr id="7" name="Marcador de contenido 2"/>
          <p:cNvSpPr>
            <a:spLocks noGrp="1"/>
          </p:cNvSpPr>
          <p:nvPr/>
        </p:nvSpPr>
        <p:spPr>
          <a:xfrm>
            <a:off x="179512" y="1844824"/>
            <a:ext cx="6696744" cy="2069636"/>
          </a:xfrm>
          <a:prstGeom prst="rect">
            <a:avLst/>
          </a:prstGeom>
        </p:spPr>
        <p:txBody>
          <a:bodyPr vert="horz" lIns="91440" tIns="45720" rIns="91440" bIns="45720" rtlCol="0">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buClr>
                <a:prstClr val="black">
                  <a:lumMod val="85000"/>
                  <a:lumOff val="15000"/>
                </a:prstClr>
              </a:buClr>
              <a:buFont typeface="Garamond" pitchFamily="18" charset="0"/>
              <a:buNone/>
            </a:pPr>
            <a:endParaRPr lang="es-MX" sz="2400" b="1" dirty="0">
              <a:solidFill>
                <a:prstClr val="black"/>
              </a:solidFill>
            </a:endParaRPr>
          </a:p>
        </p:txBody>
      </p:sp>
      <p:sp>
        <p:nvSpPr>
          <p:cNvPr id="4" name="Rectángulo 3"/>
          <p:cNvSpPr/>
          <p:nvPr/>
        </p:nvSpPr>
        <p:spPr>
          <a:xfrm>
            <a:off x="179512" y="-652117"/>
            <a:ext cx="8568952" cy="7525137"/>
          </a:xfrm>
          <a:prstGeom prst="rect">
            <a:avLst/>
          </a:prstGeom>
        </p:spPr>
        <p:txBody>
          <a:bodyPr wrap="square">
            <a:spAutoFit/>
          </a:bodyPr>
          <a:lstStyle/>
          <a:p>
            <a:pPr algn="r">
              <a:lnSpc>
                <a:spcPct val="115000"/>
              </a:lnSpc>
              <a:spcAft>
                <a:spcPts val="0"/>
              </a:spcAft>
            </a:pPr>
            <a:endParaRPr lang="es-MX" sz="1200" b="1" dirty="0" smtClean="0">
              <a:latin typeface="Century Gothic" panose="020B0502020202020204" pitchFamily="34" charset="0"/>
              <a:ea typeface="Times New Roman" panose="02020603050405020304" pitchFamily="18" charset="0"/>
              <a:cs typeface="Arial" panose="020B0604020202020204" pitchFamily="34" charset="0"/>
            </a:endParaRPr>
          </a:p>
          <a:p>
            <a:pPr algn="r">
              <a:lnSpc>
                <a:spcPct val="115000"/>
              </a:lnSpc>
              <a:spcAft>
                <a:spcPts val="0"/>
              </a:spcAft>
            </a:pPr>
            <a:endParaRPr lang="es-MX" sz="1200" b="1" dirty="0">
              <a:latin typeface="Century Gothic" panose="020B0502020202020204" pitchFamily="34" charset="0"/>
              <a:ea typeface="Times New Roman" panose="02020603050405020304" pitchFamily="18" charset="0"/>
              <a:cs typeface="Arial" panose="020B0604020202020204" pitchFamily="34" charset="0"/>
            </a:endParaRPr>
          </a:p>
          <a:p>
            <a:pPr algn="r">
              <a:lnSpc>
                <a:spcPct val="115000"/>
              </a:lnSpc>
              <a:spcAft>
                <a:spcPts val="0"/>
              </a:spcAft>
            </a:pPr>
            <a:endParaRPr lang="es-MX" sz="1200" b="1" dirty="0" smtClean="0">
              <a:latin typeface="Century Gothic" panose="020B0502020202020204" pitchFamily="34" charset="0"/>
              <a:ea typeface="Times New Roman" panose="02020603050405020304" pitchFamily="18" charset="0"/>
              <a:cs typeface="Arial" panose="020B0604020202020204" pitchFamily="34" charset="0"/>
            </a:endParaRPr>
          </a:p>
          <a:p>
            <a:pPr algn="r">
              <a:lnSpc>
                <a:spcPct val="115000"/>
              </a:lnSpc>
              <a:spcAft>
                <a:spcPts val="0"/>
              </a:spcAft>
            </a:pPr>
            <a:r>
              <a:rPr lang="es-MX" sz="1200" b="1" dirty="0" smtClean="0">
                <a:latin typeface="Century Gothic" panose="020B0502020202020204" pitchFamily="34" charset="0"/>
                <a:ea typeface="Times New Roman" panose="02020603050405020304" pitchFamily="18" charset="0"/>
                <a:cs typeface="Arial" panose="020B0604020202020204" pitchFamily="34" charset="0"/>
              </a:rPr>
              <a:t>EXPEDIENTE</a:t>
            </a:r>
            <a:r>
              <a:rPr lang="es-MX" sz="1200" b="1" dirty="0">
                <a:latin typeface="Century Gothic" panose="020B0502020202020204" pitchFamily="34" charset="0"/>
                <a:ea typeface="Times New Roman" panose="02020603050405020304" pitchFamily="18" charset="0"/>
                <a:cs typeface="Arial" panose="020B0604020202020204" pitchFamily="34" charset="0"/>
              </a:rPr>
              <a:t>: 272/2010</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C. JUEZ MIXTO DE PRIMERA INSTANCIA</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DEL DISTRITO JUDICIAL DE JACALA, HGO.,</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P R E S E N T E.</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ANA RAMOS HERNANDEZ,  </a:t>
            </a:r>
            <a:r>
              <a:rPr lang="es-MX" sz="1200" dirty="0">
                <a:latin typeface="Century Gothic" panose="020B0502020202020204" pitchFamily="34" charset="0"/>
                <a:ea typeface="Times New Roman" panose="02020603050405020304" pitchFamily="18" charset="0"/>
                <a:cs typeface="Arial" panose="020B0604020202020204" pitchFamily="34" charset="0"/>
              </a:rPr>
              <a:t>promoviendo con la personalidad que tengo debidamente acreditada en autos, ante Usted con el debido respeto comparezco para exponer:</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Que por medio del presente ocurso vengo a acusar la rebeldía en que incurrió la parte actora dentro del presente juicio al no haber contestado la demanda a pesar de haber sido emplazada legalmente, por lo que solicito a su señoría se tenga por perdido el derecho que debió ejercitar,</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Por lo anteriormente expuesto;</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A Usted C. Juez. Atentamente pido:</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PRIMERO</a:t>
            </a:r>
            <a:r>
              <a:rPr lang="es-MX" sz="1200" dirty="0">
                <a:latin typeface="Century Gothic" panose="020B0502020202020204" pitchFamily="34" charset="0"/>
                <a:ea typeface="Times New Roman" panose="02020603050405020304" pitchFamily="18" charset="0"/>
                <a:cs typeface="Arial" panose="020B0604020202020204" pitchFamily="34" charset="0"/>
              </a:rPr>
              <a:t>: Tenerme por presentada con mi escrito de cuanta acusando la rebeldía en que incurrió la parte actora.</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TERCERO</a:t>
            </a:r>
            <a:r>
              <a:rPr lang="es-MX" sz="1200" dirty="0">
                <a:latin typeface="Century Gothic" panose="020B0502020202020204" pitchFamily="34" charset="0"/>
                <a:ea typeface="Times New Roman" panose="02020603050405020304" pitchFamily="18" charset="0"/>
                <a:cs typeface="Arial" panose="020B0604020202020204" pitchFamily="34" charset="0"/>
              </a:rPr>
              <a:t>: Proveer lo conducente.</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r>
              <a:rPr lang="es-MX" sz="1200" b="1" dirty="0" smtClean="0">
                <a:latin typeface="Century Gothic" panose="020B0502020202020204" pitchFamily="34" charset="0"/>
                <a:ea typeface="Times New Roman" panose="02020603050405020304" pitchFamily="18" charset="0"/>
                <a:cs typeface="Arial" panose="020B0604020202020204" pitchFamily="34" charset="0"/>
              </a:rPr>
              <a:t>                                     PROTESTO </a:t>
            </a:r>
            <a:r>
              <a:rPr lang="es-MX" sz="1200" b="1" dirty="0">
                <a:latin typeface="Century Gothic" panose="020B0502020202020204" pitchFamily="34" charset="0"/>
                <a:ea typeface="Times New Roman" panose="02020603050405020304" pitchFamily="18" charset="0"/>
                <a:cs typeface="Arial" panose="020B0604020202020204" pitchFamily="34" charset="0"/>
              </a:rPr>
              <a:t>LO NECESARIO.</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 </a:t>
            </a:r>
            <a:endParaRPr lang="es-MX" sz="1100"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es-MX" sz="1200" b="1" dirty="0">
                <a:latin typeface="Century Gothic" panose="020B0502020202020204" pitchFamily="34" charset="0"/>
                <a:ea typeface="Times New Roman" panose="02020603050405020304" pitchFamily="18" charset="0"/>
                <a:cs typeface="Arial" panose="020B0604020202020204" pitchFamily="34" charset="0"/>
              </a:rPr>
              <a:t>ANA RAMOS HERNANDEZ.</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893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677656"/>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endParaRPr lang="es-MX" sz="2800" dirty="0">
              <a:latin typeface="Arial"/>
              <a:cs typeface="Arial"/>
            </a:endParaRPr>
          </a:p>
          <a:p>
            <a:r>
              <a:rPr lang="es-MX" sz="2800" dirty="0"/>
              <a:t> </a:t>
            </a:r>
          </a:p>
          <a:p>
            <a:endParaRPr lang="es-ES" sz="2800" dirty="0">
              <a:latin typeface="Arial"/>
              <a:cs typeface="Arial"/>
            </a:endParaRPr>
          </a:p>
          <a:p>
            <a:endParaRPr lang="es-ES" sz="2800" b="1" dirty="0">
              <a:latin typeface="Arial" pitchFamily="34" charset="0"/>
              <a:cs typeface="Arial" pitchFamily="34" charset="0"/>
            </a:endParaRPr>
          </a:p>
        </p:txBody>
      </p:sp>
      <p:sp>
        <p:nvSpPr>
          <p:cNvPr id="3" name="Rectángulo 2"/>
          <p:cNvSpPr/>
          <p:nvPr/>
        </p:nvSpPr>
        <p:spPr>
          <a:xfrm>
            <a:off x="395536" y="1635432"/>
            <a:ext cx="6462464" cy="3003130"/>
          </a:xfrm>
          <a:prstGeom prst="rect">
            <a:avLst/>
          </a:prstGeom>
        </p:spPr>
        <p:txBody>
          <a:bodyPr wrap="square">
            <a:spAutoFit/>
          </a:bodyPr>
          <a:lstStyle/>
          <a:p>
            <a:pPr>
              <a:lnSpc>
                <a:spcPct val="115000"/>
              </a:lnSpc>
              <a:spcAft>
                <a:spcPts val="1000"/>
              </a:spcAft>
            </a:pPr>
            <a:r>
              <a:rPr lang="es-MX" sz="1100" dirty="0" err="1">
                <a:latin typeface="Calibri" panose="020F0502020204030204" pitchFamily="34" charset="0"/>
                <a:ea typeface="Times New Roman" panose="02020603050405020304" pitchFamily="18" charset="0"/>
                <a:cs typeface="Times New Roman" panose="02020603050405020304" pitchFamily="18" charset="0"/>
              </a:rPr>
              <a:t>Accion</a:t>
            </a:r>
            <a:r>
              <a:rPr lang="es-MX" sz="1100" dirty="0">
                <a:latin typeface="Calibri" panose="020F0502020204030204" pitchFamily="34" charset="0"/>
                <a:ea typeface="Times New Roman" panose="02020603050405020304" pitchFamily="18" charset="0"/>
                <a:cs typeface="Times New Roman" panose="02020603050405020304" pitchFamily="18" charset="0"/>
              </a:rPr>
              <a:t> Reivindicatoria (Juez Mixto de Primera Instancia del Distrito Judicial de </a:t>
            </a:r>
            <a:r>
              <a:rPr lang="es-MX" sz="1100" dirty="0" err="1">
                <a:latin typeface="Calibri" panose="020F0502020204030204" pitchFamily="34" charset="0"/>
                <a:ea typeface="Times New Roman" panose="02020603050405020304" pitchFamily="18" charset="0"/>
                <a:cs typeface="Times New Roman" panose="02020603050405020304" pitchFamily="18" charset="0"/>
              </a:rPr>
              <a:t>Zimapan</a:t>
            </a:r>
            <a:r>
              <a:rPr lang="es-MX" sz="1100" dirty="0">
                <a:latin typeface="Calibri" panose="020F0502020204030204" pitchFamily="34" charset="0"/>
                <a:ea typeface="Times New Roman" panose="02020603050405020304" pitchFamily="18" charset="0"/>
                <a:cs typeface="Times New Roman" panose="02020603050405020304" pitchFamily="18" charset="0"/>
              </a:rPr>
              <a:t>, Hidalgo 12 de enero de 2009).</a:t>
            </a:r>
          </a:p>
          <a:p>
            <a:pPr marL="457200" indent="-457200">
              <a:lnSpc>
                <a:spcPct val="115000"/>
              </a:lnSpc>
              <a:spcAft>
                <a:spcPts val="1000"/>
              </a:spcAft>
            </a:pPr>
            <a:r>
              <a:rPr lang="es-MX" sz="1100" dirty="0">
                <a:latin typeface="Calibri" panose="020F0502020204030204" pitchFamily="34" charset="0"/>
                <a:ea typeface="Times New Roman" panose="02020603050405020304" pitchFamily="18" charset="0"/>
                <a:cs typeface="Times New Roman" panose="02020603050405020304" pitchFamily="18" charset="0"/>
              </a:rPr>
              <a:t>Arellano </a:t>
            </a:r>
            <a:r>
              <a:rPr lang="es-MX" sz="1100" dirty="0" err="1">
                <a:latin typeface="Calibri" panose="020F0502020204030204" pitchFamily="34" charset="0"/>
                <a:ea typeface="Times New Roman" panose="02020603050405020304" pitchFamily="18" charset="0"/>
                <a:cs typeface="Times New Roman" panose="02020603050405020304" pitchFamily="18" charset="0"/>
              </a:rPr>
              <a:t>Garcia</a:t>
            </a:r>
            <a:r>
              <a:rPr lang="es-MX" sz="1100" dirty="0">
                <a:latin typeface="Calibri" panose="020F0502020204030204" pitchFamily="34" charset="0"/>
                <a:ea typeface="Times New Roman" panose="02020603050405020304" pitchFamily="18" charset="0"/>
                <a:cs typeface="Times New Roman" panose="02020603050405020304" pitchFamily="18" charset="0"/>
              </a:rPr>
              <a:t>, C. (2005). Práctica Forense civil y familiar. México: Porrúa.</a:t>
            </a:r>
          </a:p>
          <a:p>
            <a:pPr marL="457200" indent="-457200">
              <a:lnSpc>
                <a:spcPct val="115000"/>
              </a:lnSpc>
              <a:spcAft>
                <a:spcPts val="1000"/>
              </a:spcAft>
            </a:pPr>
            <a:r>
              <a:rPr lang="es-MX" sz="1100" dirty="0">
                <a:latin typeface="Calibri" panose="020F0502020204030204" pitchFamily="34" charset="0"/>
                <a:ea typeface="Times New Roman" panose="02020603050405020304" pitchFamily="18" charset="0"/>
                <a:cs typeface="Times New Roman" panose="02020603050405020304" pitchFamily="18" charset="0"/>
              </a:rPr>
              <a:t>Biblioteca legislativa. (17 de enero de 2013). </a:t>
            </a:r>
            <a:r>
              <a:rPr lang="es-MX" sz="1100" i="1" dirty="0">
                <a:latin typeface="Calibri" panose="020F0502020204030204" pitchFamily="34" charset="0"/>
                <a:ea typeface="Times New Roman" panose="02020603050405020304" pitchFamily="18" charset="0"/>
                <a:cs typeface="Times New Roman" panose="02020603050405020304" pitchFamily="18" charset="0"/>
              </a:rPr>
              <a:t>Sistema Hidalguense de Consulta Legislativa (SIHCOL)</a:t>
            </a:r>
            <a:r>
              <a:rPr lang="es-MX" sz="1100" dirty="0">
                <a:latin typeface="Calibri" panose="020F0502020204030204" pitchFamily="34" charset="0"/>
                <a:ea typeface="Times New Roman" panose="02020603050405020304" pitchFamily="18" charset="0"/>
                <a:cs typeface="Times New Roman" panose="02020603050405020304" pitchFamily="18" charset="0"/>
              </a:rPr>
              <a:t>. Obtenido de http://www.congreso-hidalgo.gob.mx/index.php?biblioteca-legislativa</a:t>
            </a:r>
          </a:p>
          <a:p>
            <a:pPr marL="457200" indent="-457200">
              <a:lnSpc>
                <a:spcPct val="115000"/>
              </a:lnSpc>
              <a:spcAft>
                <a:spcPts val="1000"/>
              </a:spcAft>
            </a:pPr>
            <a:r>
              <a:rPr lang="es-MX" sz="1100" dirty="0" err="1">
                <a:latin typeface="Calibri" panose="020F0502020204030204" pitchFamily="34" charset="0"/>
                <a:ea typeface="Times New Roman" panose="02020603050405020304" pitchFamily="18" charset="0"/>
                <a:cs typeface="Times New Roman" panose="02020603050405020304" pitchFamily="18" charset="0"/>
              </a:rPr>
              <a:t>Camara</a:t>
            </a:r>
            <a:r>
              <a:rPr lang="es-MX" sz="1100" dirty="0">
                <a:latin typeface="Calibri" panose="020F0502020204030204" pitchFamily="34" charset="0"/>
                <a:ea typeface="Times New Roman" panose="02020603050405020304" pitchFamily="18" charset="0"/>
                <a:cs typeface="Times New Roman" panose="02020603050405020304" pitchFamily="18" charset="0"/>
              </a:rPr>
              <a:t> de diputados, Congreso de la unión. (17 de enero de 2013). </a:t>
            </a:r>
            <a:r>
              <a:rPr lang="es-MX" sz="1100" i="1" dirty="0">
                <a:latin typeface="Calibri" panose="020F0502020204030204" pitchFamily="34" charset="0"/>
                <a:ea typeface="Times New Roman" panose="02020603050405020304" pitchFamily="18" charset="0"/>
                <a:cs typeface="Times New Roman" panose="02020603050405020304" pitchFamily="18" charset="0"/>
              </a:rPr>
              <a:t>Leyes federales vigentes.</a:t>
            </a:r>
            <a:r>
              <a:rPr lang="es-MX" sz="1100" dirty="0">
                <a:latin typeface="Calibri" panose="020F0502020204030204" pitchFamily="34" charset="0"/>
                <a:ea typeface="Times New Roman" panose="02020603050405020304" pitchFamily="18" charset="0"/>
                <a:cs typeface="Times New Roman" panose="02020603050405020304" pitchFamily="18" charset="0"/>
              </a:rPr>
              <a:t> Obtenido de http://www.diputados.gob.mx/LeyesBiblio/index.htm</a:t>
            </a:r>
          </a:p>
          <a:p>
            <a:pPr marL="457200" indent="-457200">
              <a:lnSpc>
                <a:spcPct val="115000"/>
              </a:lnSpc>
              <a:spcAft>
                <a:spcPts val="1000"/>
              </a:spcAft>
            </a:pPr>
            <a:r>
              <a:rPr lang="es-MX" sz="1100" dirty="0">
                <a:latin typeface="Calibri" panose="020F0502020204030204" pitchFamily="34" charset="0"/>
                <a:ea typeface="Times New Roman" panose="02020603050405020304" pitchFamily="18" charset="0"/>
                <a:cs typeface="Times New Roman" panose="02020603050405020304" pitchFamily="18" charset="0"/>
              </a:rPr>
              <a:t>Gómez Lara, C. (2004). Derecho Procesal Civil. En C. Gómez Lara, </a:t>
            </a:r>
            <a:r>
              <a:rPr lang="es-MX" sz="1100" i="1" dirty="0">
                <a:latin typeface="Calibri" panose="020F0502020204030204" pitchFamily="34" charset="0"/>
                <a:ea typeface="Times New Roman" panose="02020603050405020304" pitchFamily="18" charset="0"/>
                <a:cs typeface="Times New Roman" panose="02020603050405020304" pitchFamily="18" charset="0"/>
              </a:rPr>
              <a:t>Derecho Procesal Civil.</a:t>
            </a:r>
            <a:r>
              <a:rPr lang="es-MX" sz="1100" dirty="0">
                <a:latin typeface="Calibri" panose="020F0502020204030204" pitchFamily="34" charset="0"/>
                <a:ea typeface="Times New Roman" panose="02020603050405020304" pitchFamily="18" charset="0"/>
                <a:cs typeface="Times New Roman" panose="02020603050405020304" pitchFamily="18" charset="0"/>
              </a:rPr>
              <a:t> México: OXFORD.</a:t>
            </a:r>
          </a:p>
          <a:p>
            <a:pPr marL="457200" indent="-457200">
              <a:lnSpc>
                <a:spcPct val="115000"/>
              </a:lnSpc>
              <a:spcAft>
                <a:spcPts val="1000"/>
              </a:spcAft>
            </a:pPr>
            <a:r>
              <a:rPr lang="es-MX" sz="1100" dirty="0">
                <a:latin typeface="Calibri" panose="020F0502020204030204" pitchFamily="34" charset="0"/>
                <a:ea typeface="Times New Roman" panose="02020603050405020304" pitchFamily="18" charset="0"/>
                <a:cs typeface="Times New Roman" panose="02020603050405020304" pitchFamily="18" charset="0"/>
              </a:rPr>
              <a:t>Gómez Lara, C. (2004). </a:t>
            </a:r>
            <a:r>
              <a:rPr lang="es-MX" sz="1100" dirty="0" err="1">
                <a:latin typeface="Calibri" panose="020F0502020204030204" pitchFamily="34" charset="0"/>
                <a:ea typeface="Times New Roman" panose="02020603050405020304" pitchFamily="18" charset="0"/>
                <a:cs typeface="Times New Roman" panose="02020603050405020304" pitchFamily="18" charset="0"/>
              </a:rPr>
              <a:t>Teoria</a:t>
            </a:r>
            <a:r>
              <a:rPr lang="es-MX" sz="1100" dirty="0">
                <a:latin typeface="Calibri" panose="020F0502020204030204" pitchFamily="34" charset="0"/>
                <a:ea typeface="Times New Roman" panose="02020603050405020304" pitchFamily="18" charset="0"/>
                <a:cs typeface="Times New Roman" panose="02020603050405020304" pitchFamily="18" charset="0"/>
              </a:rPr>
              <a:t> General del Proceso. En C. Gómez Lara, </a:t>
            </a:r>
            <a:r>
              <a:rPr lang="es-MX" sz="1100" i="1" dirty="0" err="1">
                <a:latin typeface="Calibri" panose="020F0502020204030204" pitchFamily="34" charset="0"/>
                <a:ea typeface="Times New Roman" panose="02020603050405020304" pitchFamily="18" charset="0"/>
                <a:cs typeface="Times New Roman" panose="02020603050405020304" pitchFamily="18" charset="0"/>
              </a:rPr>
              <a:t>Teoria</a:t>
            </a:r>
            <a:r>
              <a:rPr lang="es-MX" sz="1100" i="1" dirty="0">
                <a:latin typeface="Calibri" panose="020F0502020204030204" pitchFamily="34" charset="0"/>
                <a:ea typeface="Times New Roman" panose="02020603050405020304" pitchFamily="18" charset="0"/>
                <a:cs typeface="Times New Roman" panose="02020603050405020304" pitchFamily="18" charset="0"/>
              </a:rPr>
              <a:t> General del Proceso.</a:t>
            </a:r>
            <a:r>
              <a:rPr lang="es-MX" sz="1100" dirty="0">
                <a:latin typeface="Calibri" panose="020F0502020204030204" pitchFamily="34" charset="0"/>
                <a:ea typeface="Times New Roman" panose="02020603050405020304" pitchFamily="18" charset="0"/>
                <a:cs typeface="Times New Roman" panose="02020603050405020304" pitchFamily="18" charset="0"/>
              </a:rPr>
              <a:t> México: OXFORD.</a:t>
            </a:r>
          </a:p>
          <a:p>
            <a:pPr marL="457200" indent="-457200">
              <a:lnSpc>
                <a:spcPct val="115000"/>
              </a:lnSpc>
              <a:spcAft>
                <a:spcPts val="1000"/>
              </a:spcAft>
            </a:pPr>
            <a:r>
              <a:rPr lang="es-MX" sz="1100" dirty="0">
                <a:latin typeface="Calibri" panose="020F0502020204030204" pitchFamily="34" charset="0"/>
                <a:ea typeface="Times New Roman" panose="02020603050405020304" pitchFamily="18" charset="0"/>
                <a:cs typeface="Times New Roman" panose="02020603050405020304" pitchFamily="18" charset="0"/>
              </a:rPr>
              <a:t>Ovalle Favela, J. (2003). Derecho procesal civil. México: Oxford.</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2577</TotalTime>
  <Words>544</Words>
  <Application>Microsoft Office PowerPoint</Application>
  <PresentationFormat>Presentación en pantalla (4:3)</PresentationFormat>
  <Paragraphs>75</Paragraphs>
  <Slides>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Century Gothic</vt:lpstr>
      <vt:lpstr>Garamond</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PC-01</cp:lastModifiedBy>
  <cp:revision>54</cp:revision>
  <dcterms:created xsi:type="dcterms:W3CDTF">2012-08-07T16:35:15Z</dcterms:created>
  <dcterms:modified xsi:type="dcterms:W3CDTF">2015-10-29T23:27:37Z</dcterms:modified>
</cp:coreProperties>
</file>